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8" r:id="rId2"/>
    <p:sldId id="259" r:id="rId3"/>
    <p:sldId id="257" r:id="rId4"/>
    <p:sldId id="260" r:id="rId5"/>
    <p:sldId id="261" r:id="rId6"/>
    <p:sldId id="265" r:id="rId7"/>
    <p:sldId id="276" r:id="rId8"/>
    <p:sldId id="267" r:id="rId9"/>
    <p:sldId id="268" r:id="rId10"/>
    <p:sldId id="269" r:id="rId11"/>
    <p:sldId id="270" r:id="rId12"/>
    <p:sldId id="271" r:id="rId13"/>
    <p:sldId id="273" r:id="rId14"/>
    <p:sldId id="272" r:id="rId15"/>
    <p:sldId id="277" r:id="rId16"/>
    <p:sldId id="278" r:id="rId17"/>
    <p:sldId id="274" r:id="rId18"/>
    <p:sldId id="275" r:id="rId19"/>
    <p:sldId id="26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7/17/2021</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6F228-08C0-4B15-AADD-C83DC5425D42}"/>
              </a:ext>
            </a:extLst>
          </p:cNvPr>
          <p:cNvSpPr>
            <a:spLocks noGrp="1"/>
          </p:cNvSpPr>
          <p:nvPr>
            <p:ph type="title"/>
          </p:nvPr>
        </p:nvSpPr>
        <p:spPr>
          <a:xfrm>
            <a:off x="1722437" y="877650"/>
            <a:ext cx="8915399" cy="1468800"/>
          </a:xfrm>
        </p:spPr>
        <p:txBody>
          <a:bodyPr>
            <a:normAutofit/>
          </a:bodyPr>
          <a:lstStyle/>
          <a:p>
            <a:r>
              <a:rPr lang="en-US" sz="7200" b="1" u="sng" dirty="0">
                <a:solidFill>
                  <a:srgbClr val="7030A0"/>
                </a:solidFill>
                <a:latin typeface="Adobe Caslon Pro" panose="0205050205050A020403" pitchFamily="18" charset="0"/>
              </a:rPr>
              <a:t>SPREAD SMILES</a:t>
            </a:r>
            <a:endParaRPr lang="en-IN" sz="7200" dirty="0"/>
          </a:p>
        </p:txBody>
      </p:sp>
      <p:sp>
        <p:nvSpPr>
          <p:cNvPr id="3" name="Text Placeholder 2">
            <a:extLst>
              <a:ext uri="{FF2B5EF4-FFF2-40B4-BE49-F238E27FC236}">
                <a16:creationId xmlns:a16="http://schemas.microsoft.com/office/drawing/2014/main" id="{33E52061-CA41-4B6A-ADDA-3830B46ACBFD}"/>
              </a:ext>
            </a:extLst>
          </p:cNvPr>
          <p:cNvSpPr>
            <a:spLocks noGrp="1"/>
          </p:cNvSpPr>
          <p:nvPr>
            <p:ph type="body" idx="1"/>
          </p:nvPr>
        </p:nvSpPr>
        <p:spPr>
          <a:xfrm>
            <a:off x="1646237" y="2482379"/>
            <a:ext cx="8915399" cy="4061296"/>
          </a:xfrm>
        </p:spPr>
        <p:txBody>
          <a:bodyPr>
            <a:normAutofit/>
          </a:bodyPr>
          <a:lstStyle/>
          <a:p>
            <a:r>
              <a:rPr lang="en-US" sz="2800" b="1" dirty="0">
                <a:solidFill>
                  <a:schemeClr val="tx1">
                    <a:lumMod val="75000"/>
                    <a:lumOff val="25000"/>
                  </a:schemeClr>
                </a:solidFill>
                <a:latin typeface="Chaparral Pro Light" panose="02060403030505090203" pitchFamily="18" charset="0"/>
              </a:rPr>
              <a:t>Giving is not just about make a donation, it’s about making a difference.</a:t>
            </a:r>
          </a:p>
          <a:p>
            <a:endParaRPr lang="en-IN" sz="2800" b="1" dirty="0">
              <a:solidFill>
                <a:schemeClr val="tx1">
                  <a:lumMod val="75000"/>
                  <a:lumOff val="25000"/>
                </a:schemeClr>
              </a:solidFill>
              <a:latin typeface="Chaparral Pro Light" panose="02060403030505090203" pitchFamily="18" charset="0"/>
            </a:endParaRPr>
          </a:p>
          <a:p>
            <a:r>
              <a:rPr lang="en-IN" sz="2400" dirty="0">
                <a:latin typeface="Calibri" panose="020F0502020204030204" pitchFamily="34" charset="0"/>
                <a:cs typeface="Calibri" panose="020F0502020204030204" pitchFamily="34" charset="0"/>
              </a:rPr>
              <a:t>Team members:</a:t>
            </a:r>
          </a:p>
          <a:p>
            <a:pPr marL="342900" indent="-342900">
              <a:buFont typeface="Arial" panose="020B0604020202020204" pitchFamily="34" charset="0"/>
              <a:buChar char="•"/>
            </a:pPr>
            <a:r>
              <a:rPr lang="en-IN" sz="2400" dirty="0">
                <a:latin typeface="Calibri" panose="020F0502020204030204" pitchFamily="34" charset="0"/>
                <a:cs typeface="Calibri" panose="020F0502020204030204" pitchFamily="34" charset="0"/>
              </a:rPr>
              <a:t>Sushmitha C G</a:t>
            </a:r>
          </a:p>
          <a:p>
            <a:pPr marL="342900" indent="-342900">
              <a:buFont typeface="Arial" panose="020B0604020202020204" pitchFamily="34" charset="0"/>
              <a:buChar char="•"/>
            </a:pPr>
            <a:r>
              <a:rPr lang="en-IN" sz="2400" dirty="0">
                <a:latin typeface="Calibri" panose="020F0502020204030204" pitchFamily="34" charset="0"/>
                <a:cs typeface="Calibri" panose="020F0502020204030204" pitchFamily="34" charset="0"/>
              </a:rPr>
              <a:t>Sowmya H L</a:t>
            </a:r>
          </a:p>
          <a:p>
            <a:pPr marL="342900" indent="-342900">
              <a:buFont typeface="Arial" panose="020B0604020202020204" pitchFamily="34" charset="0"/>
              <a:buChar char="•"/>
            </a:pPr>
            <a:r>
              <a:rPr lang="en-IN" sz="2400" dirty="0">
                <a:latin typeface="Calibri" panose="020F0502020204030204" pitchFamily="34" charset="0"/>
                <a:cs typeface="Calibri" panose="020F0502020204030204" pitchFamily="34" charset="0"/>
              </a:rPr>
              <a:t>Uravakonda Kamal Mayukha</a:t>
            </a:r>
          </a:p>
        </p:txBody>
      </p:sp>
    </p:spTree>
    <p:extLst>
      <p:ext uri="{BB962C8B-B14F-4D97-AF65-F5344CB8AC3E}">
        <p14:creationId xmlns:p14="http://schemas.microsoft.com/office/powerpoint/2010/main" val="1750410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67380B-2502-4B66-8ACC-64847605F52D}"/>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1664260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BA15CEE-9FA3-4D49-ACFE-B9C2E7522389}"/>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1558981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4AD5B7-9227-44FC-8658-136EA55307B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192000" cy="6934200"/>
          </a:xfrm>
          <a:prstGeom prst="rect">
            <a:avLst/>
          </a:prstGeom>
          <a:noFill/>
          <a:ln>
            <a:noFill/>
          </a:ln>
        </p:spPr>
      </p:pic>
    </p:spTree>
    <p:extLst>
      <p:ext uri="{BB962C8B-B14F-4D97-AF65-F5344CB8AC3E}">
        <p14:creationId xmlns:p14="http://schemas.microsoft.com/office/powerpoint/2010/main" val="2940919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EAF21A-099B-4D80-B3E5-9ECF8B587F17}"/>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ln>
            <a:noFill/>
          </a:ln>
        </p:spPr>
      </p:pic>
    </p:spTree>
    <p:extLst>
      <p:ext uri="{BB962C8B-B14F-4D97-AF65-F5344CB8AC3E}">
        <p14:creationId xmlns:p14="http://schemas.microsoft.com/office/powerpoint/2010/main" val="5577482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BD4D52-4599-44E9-8B6C-40A741410804}"/>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ln>
            <a:noFill/>
          </a:ln>
        </p:spPr>
      </p:pic>
    </p:spTree>
    <p:extLst>
      <p:ext uri="{BB962C8B-B14F-4D97-AF65-F5344CB8AC3E}">
        <p14:creationId xmlns:p14="http://schemas.microsoft.com/office/powerpoint/2010/main" val="9076078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75AB52-7077-421E-9A46-E54C5C30D396}"/>
              </a:ext>
            </a:extLst>
          </p:cNvPr>
          <p:cNvPicPr>
            <a:picLocks noChangeAspect="1"/>
          </p:cNvPicPr>
          <p:nvPr/>
        </p:nvPicPr>
        <p:blipFill rotWithShape="1">
          <a:blip r:embed="rId2"/>
          <a:srcRect t="13889" r="4843" b="5833"/>
          <a:stretch/>
        </p:blipFill>
        <p:spPr>
          <a:xfrm>
            <a:off x="-1" y="1"/>
            <a:ext cx="12223673" cy="6924674"/>
          </a:xfrm>
          <a:prstGeom prst="rect">
            <a:avLst/>
          </a:prstGeom>
        </p:spPr>
      </p:pic>
    </p:spTree>
    <p:extLst>
      <p:ext uri="{BB962C8B-B14F-4D97-AF65-F5344CB8AC3E}">
        <p14:creationId xmlns:p14="http://schemas.microsoft.com/office/powerpoint/2010/main" val="295569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9690DB-C124-4A82-A4C1-01E440CE0640}"/>
              </a:ext>
            </a:extLst>
          </p:cNvPr>
          <p:cNvPicPr>
            <a:picLocks noChangeAspect="1"/>
          </p:cNvPicPr>
          <p:nvPr/>
        </p:nvPicPr>
        <p:blipFill rotWithShape="1">
          <a:blip r:embed="rId2"/>
          <a:srcRect l="3437" t="14584" r="10547" b="5139"/>
          <a:stretch/>
        </p:blipFill>
        <p:spPr>
          <a:xfrm>
            <a:off x="22650" y="0"/>
            <a:ext cx="12169350" cy="6858000"/>
          </a:xfrm>
          <a:prstGeom prst="rect">
            <a:avLst/>
          </a:prstGeom>
        </p:spPr>
      </p:pic>
    </p:spTree>
    <p:extLst>
      <p:ext uri="{BB962C8B-B14F-4D97-AF65-F5344CB8AC3E}">
        <p14:creationId xmlns:p14="http://schemas.microsoft.com/office/powerpoint/2010/main" val="30287302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01DA29-272F-4985-B602-71AA9FE84E3B}"/>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192000" cy="6858000"/>
          </a:xfrm>
          <a:prstGeom prst="rect">
            <a:avLst/>
          </a:prstGeom>
          <a:noFill/>
          <a:ln>
            <a:noFill/>
          </a:ln>
        </p:spPr>
      </p:pic>
    </p:spTree>
    <p:extLst>
      <p:ext uri="{BB962C8B-B14F-4D97-AF65-F5344CB8AC3E}">
        <p14:creationId xmlns:p14="http://schemas.microsoft.com/office/powerpoint/2010/main" val="37167659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013B383-61AE-4397-8177-351B837D432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192000" cy="6858000"/>
          </a:xfrm>
          <a:prstGeom prst="rect">
            <a:avLst/>
          </a:prstGeom>
          <a:noFill/>
          <a:ln>
            <a:noFill/>
          </a:ln>
        </p:spPr>
      </p:pic>
    </p:spTree>
    <p:extLst>
      <p:ext uri="{BB962C8B-B14F-4D97-AF65-F5344CB8AC3E}">
        <p14:creationId xmlns:p14="http://schemas.microsoft.com/office/powerpoint/2010/main" val="38438649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D3335-F0BC-4AE1-BE69-CD9E15918E15}"/>
              </a:ext>
            </a:extLst>
          </p:cNvPr>
          <p:cNvSpPr>
            <a:spLocks noGrp="1"/>
          </p:cNvSpPr>
          <p:nvPr>
            <p:ph type="title"/>
          </p:nvPr>
        </p:nvSpPr>
        <p:spPr>
          <a:xfrm>
            <a:off x="2192875" y="747935"/>
            <a:ext cx="8911687" cy="1280890"/>
          </a:xfrm>
        </p:spPr>
        <p:txBody>
          <a:bodyPr>
            <a:normAutofit/>
          </a:bodyPr>
          <a:lstStyle/>
          <a:p>
            <a:r>
              <a:rPr lang="en-US" sz="4800" b="1" dirty="0">
                <a:latin typeface="Adobe Caslon Pro" panose="0205050205050A020403" pitchFamily="18" charset="0"/>
              </a:rPr>
              <a:t>Conclusion</a:t>
            </a:r>
            <a:endParaRPr lang="en-IN" sz="4800" b="1" dirty="0">
              <a:latin typeface="Adobe Caslon Pro" panose="0205050205050A020403" pitchFamily="18" charset="0"/>
            </a:endParaRPr>
          </a:p>
        </p:txBody>
      </p:sp>
      <p:sp>
        <p:nvSpPr>
          <p:cNvPr id="3" name="Content Placeholder 2">
            <a:extLst>
              <a:ext uri="{FF2B5EF4-FFF2-40B4-BE49-F238E27FC236}">
                <a16:creationId xmlns:a16="http://schemas.microsoft.com/office/drawing/2014/main" id="{46006572-7543-43FE-81FA-23212E2E5AA0}"/>
              </a:ext>
            </a:extLst>
          </p:cNvPr>
          <p:cNvSpPr>
            <a:spLocks noGrp="1"/>
          </p:cNvSpPr>
          <p:nvPr>
            <p:ph idx="1"/>
          </p:nvPr>
        </p:nvSpPr>
        <p:spPr>
          <a:xfrm>
            <a:off x="1931987" y="2047875"/>
            <a:ext cx="8915400" cy="3777622"/>
          </a:xfrm>
        </p:spPr>
        <p:txBody>
          <a:bodyPr>
            <a:normAutofit/>
          </a:bodyPr>
          <a:lstStyle/>
          <a:p>
            <a:r>
              <a:rPr lang="en-US" sz="2000" spc="10" dirty="0">
                <a:solidFill>
                  <a:srgbClr val="000000"/>
                </a:solidFill>
                <a:effectLst/>
                <a:latin typeface="Calibri" panose="020F0502020204030204" pitchFamily="34" charset="0"/>
                <a:ea typeface="Carlito"/>
                <a:cs typeface="Calibri" panose="020F0502020204030204" pitchFamily="34" charset="0"/>
              </a:rPr>
              <a:t>The COVID-19 pandemic is one of the worst health and economic crises in modern history</a:t>
            </a:r>
            <a:r>
              <a:rPr lang="en-US" sz="2000" spc="10" dirty="0">
                <a:solidFill>
                  <a:srgbClr val="32404E"/>
                </a:solidFill>
                <a:effectLst/>
                <a:latin typeface="Calibri" panose="020F0502020204030204" pitchFamily="34" charset="0"/>
                <a:ea typeface="Carlito"/>
                <a:cs typeface="Calibri" panose="020F0502020204030204" pitchFamily="34" charset="0"/>
              </a:rPr>
              <a:t>. </a:t>
            </a:r>
            <a:r>
              <a:rPr lang="en-US" sz="2000" dirty="0">
                <a:effectLst/>
                <a:latin typeface="Calibri" panose="020F0502020204030204" pitchFamily="34" charset="0"/>
                <a:ea typeface="Carlito"/>
                <a:cs typeface="Calibri" panose="020F0502020204030204" pitchFamily="34" charset="0"/>
              </a:rPr>
              <a:t>As we are all in these tough times together, this project is our idea to encourage small donations and help the needy.</a:t>
            </a:r>
          </a:p>
          <a:p>
            <a:r>
              <a:rPr lang="en-US" sz="2000" dirty="0">
                <a:effectLst/>
                <a:latin typeface="Calibri" panose="020F0502020204030204" pitchFamily="34" charset="0"/>
                <a:ea typeface="Carlito"/>
                <a:cs typeface="Calibri" panose="020F0502020204030204" pitchFamily="34" charset="0"/>
              </a:rPr>
              <a:t>In this collective fight against COVID-19, no amount is small to make a difference. Our website will be easily accessible by everyone and all the donations on this website will be genuine and transparent.</a:t>
            </a:r>
          </a:p>
          <a:p>
            <a:r>
              <a:rPr lang="en-US" sz="2000" b="0" i="0" u="none" strike="noStrike" baseline="0" dirty="0">
                <a:solidFill>
                  <a:srgbClr val="000000"/>
                </a:solidFill>
                <a:latin typeface="Calibri" panose="020F0502020204030204" pitchFamily="34" charset="0"/>
                <a:cs typeface="Calibri" panose="020F0502020204030204" pitchFamily="34" charset="0"/>
              </a:rPr>
              <a:t>Provides a responsive interface with many features and data exchange between </a:t>
            </a:r>
            <a:r>
              <a:rPr lang="en-US" sz="2000" dirty="0">
                <a:solidFill>
                  <a:srgbClr val="000000"/>
                </a:solidFill>
                <a:latin typeface="Calibri" panose="020F0502020204030204" pitchFamily="34" charset="0"/>
                <a:cs typeface="Calibri" panose="020F0502020204030204" pitchFamily="34" charset="0"/>
              </a:rPr>
              <a:t>donors</a:t>
            </a:r>
            <a:r>
              <a:rPr lang="en-US" sz="2000" b="0" i="0" u="none" strike="noStrike" baseline="0" dirty="0">
                <a:solidFill>
                  <a:srgbClr val="000000"/>
                </a:solidFill>
                <a:latin typeface="Calibri" panose="020F0502020204030204" pitchFamily="34" charset="0"/>
                <a:cs typeface="Calibri" panose="020F0502020204030204" pitchFamily="34" charset="0"/>
              </a:rPr>
              <a:t> and </a:t>
            </a:r>
            <a:r>
              <a:rPr lang="en-US" sz="2000" dirty="0">
                <a:solidFill>
                  <a:srgbClr val="000000"/>
                </a:solidFill>
                <a:latin typeface="Calibri" panose="020F0502020204030204" pitchFamily="34" charset="0"/>
                <a:cs typeface="Calibri" panose="020F0502020204030204" pitchFamily="34" charset="0"/>
              </a:rPr>
              <a:t>help seekers</a:t>
            </a:r>
            <a:r>
              <a:rPr lang="en-US" sz="2000" b="0" i="0" u="none" strike="noStrike" baseline="0" dirty="0">
                <a:solidFill>
                  <a:srgbClr val="000000"/>
                </a:solidFill>
                <a:latin typeface="Calibri" panose="020F0502020204030204" pitchFamily="34" charset="0"/>
                <a:cs typeface="Calibri" panose="020F0502020204030204" pitchFamily="34" charset="0"/>
              </a:rPr>
              <a:t> becomes effortless.</a:t>
            </a:r>
            <a:endParaRPr lang="en-US" sz="2000" dirty="0">
              <a:effectLst/>
              <a:latin typeface="Calibri" panose="020F0502020204030204" pitchFamily="34" charset="0"/>
              <a:ea typeface="Carlito"/>
              <a:cs typeface="Calibri" panose="020F0502020204030204" pitchFamily="34" charset="0"/>
            </a:endParaRPr>
          </a:p>
          <a:p>
            <a:r>
              <a:rPr lang="en-US" sz="2000" dirty="0">
                <a:effectLst/>
                <a:latin typeface="Calibri" panose="020F0502020204030204" pitchFamily="34" charset="0"/>
                <a:ea typeface="Carlito"/>
                <a:cs typeface="Calibri" panose="020F0502020204030204" pitchFamily="34" charset="0"/>
              </a:rPr>
              <a:t>This website makes helping each other easier, which is what exactly is needed in the current time.</a:t>
            </a:r>
            <a:endParaRPr lang="en-IN" sz="2000" dirty="0">
              <a:effectLst/>
              <a:latin typeface="Calibri" panose="020F0502020204030204" pitchFamily="34" charset="0"/>
              <a:ea typeface="Carlito"/>
              <a:cs typeface="Calibri" panose="020F0502020204030204" pitchFamily="34" charset="0"/>
            </a:endParaRPr>
          </a:p>
        </p:txBody>
      </p:sp>
    </p:spTree>
    <p:extLst>
      <p:ext uri="{BB962C8B-B14F-4D97-AF65-F5344CB8AC3E}">
        <p14:creationId xmlns:p14="http://schemas.microsoft.com/office/powerpoint/2010/main" val="1301837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62114-2356-4201-94F6-1AC3E7F871ED}"/>
              </a:ext>
            </a:extLst>
          </p:cNvPr>
          <p:cNvSpPr>
            <a:spLocks noGrp="1"/>
          </p:cNvSpPr>
          <p:nvPr>
            <p:ph type="title"/>
          </p:nvPr>
        </p:nvSpPr>
        <p:spPr>
          <a:xfrm>
            <a:off x="2297650" y="757460"/>
            <a:ext cx="8911687" cy="1280890"/>
          </a:xfrm>
        </p:spPr>
        <p:txBody>
          <a:bodyPr>
            <a:normAutofit/>
          </a:bodyPr>
          <a:lstStyle/>
          <a:p>
            <a:r>
              <a:rPr lang="en-US" sz="4800" b="1" dirty="0">
                <a:latin typeface="Adobe Caslon Pro" panose="0205050205050A020403" pitchFamily="18" charset="0"/>
              </a:rPr>
              <a:t>Agenda</a:t>
            </a:r>
            <a:endParaRPr lang="en-IN" sz="4800" b="1" dirty="0">
              <a:latin typeface="Adobe Caslon Pro" panose="0205050205050A020403" pitchFamily="18" charset="0"/>
            </a:endParaRPr>
          </a:p>
        </p:txBody>
      </p:sp>
      <p:sp>
        <p:nvSpPr>
          <p:cNvPr id="3" name="Content Placeholder 2">
            <a:extLst>
              <a:ext uri="{FF2B5EF4-FFF2-40B4-BE49-F238E27FC236}">
                <a16:creationId xmlns:a16="http://schemas.microsoft.com/office/drawing/2014/main" id="{E8CC89E2-1531-4426-B9E8-8E949F33A0BF}"/>
              </a:ext>
            </a:extLst>
          </p:cNvPr>
          <p:cNvSpPr>
            <a:spLocks noGrp="1"/>
          </p:cNvSpPr>
          <p:nvPr>
            <p:ph idx="1"/>
          </p:nvPr>
        </p:nvSpPr>
        <p:spPr>
          <a:xfrm>
            <a:off x="2027237" y="1743074"/>
            <a:ext cx="8915400" cy="4905375"/>
          </a:xfrm>
        </p:spPr>
        <p:txBody>
          <a:bodyPr>
            <a:normAutofit/>
          </a:bodyPr>
          <a:lstStyle/>
          <a:p>
            <a:pPr algn="l"/>
            <a:endParaRPr lang="en-IN" sz="1800" b="0" i="0" u="none" strike="noStrike" baseline="0" dirty="0">
              <a:solidFill>
                <a:srgbClr val="000000"/>
              </a:solidFill>
              <a:latin typeface="Calibri" panose="020F0502020204030204" pitchFamily="34" charset="0"/>
            </a:endParaRPr>
          </a:p>
          <a:p>
            <a:r>
              <a:rPr lang="en-US" sz="2400" dirty="0">
                <a:effectLst/>
                <a:latin typeface="Calibri" panose="020F0502020204030204" pitchFamily="34" charset="0"/>
                <a:ea typeface="Carlito"/>
                <a:cs typeface="Calibri" panose="020F0502020204030204" pitchFamily="34" charset="0"/>
              </a:rPr>
              <a:t>We all have been affected by the current COVID-19 pandemic. However, the impact of the pandemic and its consequences are felt differently depending on our status as individuals and as members of society.</a:t>
            </a:r>
          </a:p>
          <a:p>
            <a:r>
              <a:rPr lang="en-US" sz="2400" dirty="0">
                <a:latin typeface="Calibri" panose="020F0502020204030204" pitchFamily="34" charset="0"/>
                <a:ea typeface="Carlito"/>
                <a:cs typeface="Calibri" panose="020F0502020204030204" pitchFamily="34" charset="0"/>
              </a:rPr>
              <a:t>The primary reason behind choosing this project is to help those people in need of food and medicines in these difficult times.</a:t>
            </a:r>
            <a:endParaRPr lang="en-US" sz="2400" dirty="0">
              <a:effectLst/>
              <a:latin typeface="Calibri" panose="020F0502020204030204" pitchFamily="34" charset="0"/>
              <a:ea typeface="Carlito"/>
              <a:cs typeface="Calibri" panose="020F0502020204030204" pitchFamily="34" charset="0"/>
            </a:endParaRPr>
          </a:p>
          <a:p>
            <a:r>
              <a:rPr lang="en-US" sz="2400" dirty="0">
                <a:effectLst/>
                <a:latin typeface="Calibri" panose="020F0502020204030204" pitchFamily="34" charset="0"/>
                <a:ea typeface="Carlito"/>
                <a:cs typeface="Calibri" panose="020F0502020204030204" pitchFamily="34" charset="0"/>
              </a:rPr>
              <a:t>This website reduces the efforts to provide or get help personally in offline mode and help those people who are in need of essentials like food and medicines.</a:t>
            </a:r>
            <a:endParaRPr lang="en-US" sz="2400" b="0" i="0" u="none" strike="noStrike" baseline="0" dirty="0">
              <a:solidFill>
                <a:srgbClr val="000000"/>
              </a:solidFill>
              <a:latin typeface="Calibri" panose="020F0502020204030204" pitchFamily="34" charset="0"/>
              <a:cs typeface="Calibri" panose="020F0502020204030204" pitchFamily="34" charset="0"/>
            </a:endParaRPr>
          </a:p>
          <a:p>
            <a:endParaRPr lang="en-IN" dirty="0"/>
          </a:p>
        </p:txBody>
      </p:sp>
    </p:spTree>
    <p:extLst>
      <p:ext uri="{BB962C8B-B14F-4D97-AF65-F5344CB8AC3E}">
        <p14:creationId xmlns:p14="http://schemas.microsoft.com/office/powerpoint/2010/main" val="145269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6CD8D-D9BA-4E03-99DC-AA58C44D7E06}"/>
              </a:ext>
            </a:extLst>
          </p:cNvPr>
          <p:cNvSpPr>
            <a:spLocks noGrp="1"/>
          </p:cNvSpPr>
          <p:nvPr>
            <p:ph type="title"/>
          </p:nvPr>
        </p:nvSpPr>
        <p:spPr>
          <a:xfrm>
            <a:off x="2250025" y="728885"/>
            <a:ext cx="8911687" cy="1280890"/>
          </a:xfrm>
        </p:spPr>
        <p:txBody>
          <a:bodyPr>
            <a:normAutofit/>
          </a:bodyPr>
          <a:lstStyle/>
          <a:p>
            <a:r>
              <a:rPr lang="en-US" sz="4800" b="1" dirty="0">
                <a:latin typeface="Adobe Caslon Pro" panose="0205050205050A020403" pitchFamily="18" charset="0"/>
              </a:rPr>
              <a:t>Introduction</a:t>
            </a:r>
            <a:endParaRPr lang="en-IN" sz="4800" b="1" dirty="0">
              <a:latin typeface="Adobe Caslon Pro" panose="0205050205050A020403" pitchFamily="18" charset="0"/>
            </a:endParaRPr>
          </a:p>
        </p:txBody>
      </p:sp>
      <p:sp>
        <p:nvSpPr>
          <p:cNvPr id="3" name="Content Placeholder 2">
            <a:extLst>
              <a:ext uri="{FF2B5EF4-FFF2-40B4-BE49-F238E27FC236}">
                <a16:creationId xmlns:a16="http://schemas.microsoft.com/office/drawing/2014/main" id="{FD222BA0-12DF-4CBA-8E96-9A900A8283D7}"/>
              </a:ext>
            </a:extLst>
          </p:cNvPr>
          <p:cNvSpPr>
            <a:spLocks noGrp="1"/>
          </p:cNvSpPr>
          <p:nvPr>
            <p:ph idx="1"/>
          </p:nvPr>
        </p:nvSpPr>
        <p:spPr>
          <a:xfrm>
            <a:off x="2000250" y="1657350"/>
            <a:ext cx="8932862" cy="4924425"/>
          </a:xfrm>
        </p:spPr>
        <p:txBody>
          <a:bodyPr>
            <a:normAutofit/>
          </a:bodyPr>
          <a:lstStyle/>
          <a:p>
            <a:pPr algn="l"/>
            <a:endParaRPr lang="en-IN" sz="1800" b="0" i="0" u="none" strike="noStrike" baseline="0" dirty="0">
              <a:solidFill>
                <a:srgbClr val="000000"/>
              </a:solidFill>
              <a:latin typeface="Calibri" panose="020F0502020204030204" pitchFamily="34" charset="0"/>
            </a:endParaRPr>
          </a:p>
          <a:p>
            <a:r>
              <a:rPr lang="en-US" sz="2400" dirty="0">
                <a:effectLst/>
                <a:latin typeface="Calibri" panose="020F0502020204030204" pitchFamily="34" charset="0"/>
                <a:ea typeface="Carlito"/>
                <a:cs typeface="Calibri" panose="020F0502020204030204" pitchFamily="34" charset="0"/>
              </a:rPr>
              <a:t>This project aims to donate excess food and unused medicines.</a:t>
            </a:r>
          </a:p>
          <a:p>
            <a:r>
              <a:rPr lang="en-US" sz="2400" dirty="0">
                <a:effectLst/>
                <a:latin typeface="Calibri" panose="020F0502020204030204" pitchFamily="34" charset="0"/>
                <a:ea typeface="Carlito"/>
                <a:cs typeface="Calibri" panose="020F0502020204030204" pitchFamily="34" charset="0"/>
              </a:rPr>
              <a:t> </a:t>
            </a:r>
            <a:r>
              <a:rPr lang="en-US" sz="2400" dirty="0">
                <a:latin typeface="Calibri" panose="020F0502020204030204" pitchFamily="34" charset="0"/>
                <a:ea typeface="Carlito"/>
                <a:cs typeface="Calibri" panose="020F0502020204030204" pitchFamily="34" charset="0"/>
              </a:rPr>
              <a:t>It </a:t>
            </a:r>
            <a:r>
              <a:rPr lang="en-US" sz="2400" dirty="0">
                <a:effectLst/>
                <a:latin typeface="Calibri" panose="020F0502020204030204" pitchFamily="34" charset="0"/>
                <a:ea typeface="Carlito"/>
                <a:cs typeface="Calibri" panose="020F0502020204030204" pitchFamily="34" charset="0"/>
              </a:rPr>
              <a:t>provides an online platform in the form of a website to connect the help providers and help seekers.</a:t>
            </a:r>
          </a:p>
          <a:p>
            <a:r>
              <a:rPr lang="en-IN" sz="2400" dirty="0">
                <a:effectLst/>
                <a:latin typeface="Calibri" panose="020F0502020204030204" pitchFamily="34" charset="0"/>
                <a:ea typeface="Carlito"/>
                <a:cs typeface="Calibri" panose="020F0502020204030204" pitchFamily="34" charset="0"/>
              </a:rPr>
              <a:t>It connects the people who have excess food and who are in need of food. </a:t>
            </a:r>
            <a:r>
              <a:rPr lang="en-US" sz="2400" dirty="0">
                <a:effectLst/>
                <a:latin typeface="Calibri" panose="020F0502020204030204" pitchFamily="34" charset="0"/>
                <a:ea typeface="Carlito"/>
                <a:cs typeface="Calibri" panose="020F0502020204030204" pitchFamily="34" charset="0"/>
              </a:rPr>
              <a:t>Then the unused medicine can be donated to NGO for further utilization by a needy person. </a:t>
            </a:r>
            <a:endParaRPr lang="en-US" sz="2400" dirty="0">
              <a:solidFill>
                <a:srgbClr val="000000"/>
              </a:solidFill>
              <a:latin typeface="Calibri" panose="020F0502020204030204" pitchFamily="34" charset="0"/>
              <a:cs typeface="Calibri" panose="020F0502020204030204" pitchFamily="34" charset="0"/>
            </a:endParaRPr>
          </a:p>
          <a:p>
            <a:r>
              <a:rPr lang="en-US" sz="2400" b="0" i="0" u="none" strike="noStrike" baseline="0" dirty="0">
                <a:solidFill>
                  <a:srgbClr val="000000"/>
                </a:solidFill>
                <a:latin typeface="Calibri" panose="020F0502020204030204" pitchFamily="34" charset="0"/>
              </a:rPr>
              <a:t>The system will provide the serving activity in quick and easy manner via volunteers.</a:t>
            </a:r>
          </a:p>
          <a:p>
            <a:endParaRPr lang="en-US" dirty="0">
              <a:solidFill>
                <a:srgbClr val="000000"/>
              </a:solidFill>
              <a:latin typeface="Calibri" panose="020F0502020204030204" pitchFamily="34" charset="0"/>
            </a:endParaRPr>
          </a:p>
          <a:p>
            <a:pPr>
              <a:buFont typeface="Arial" panose="020B0604020202020204" pitchFamily="34" charset="0"/>
              <a:buChar char="•"/>
            </a:pPr>
            <a:endParaRPr lang="en-US" sz="1800" b="0" i="0" u="none" strike="noStrike" baseline="0" dirty="0">
              <a:solidFill>
                <a:srgbClr val="000000"/>
              </a:solidFill>
              <a:latin typeface="Calibri" panose="020F0502020204030204" pitchFamily="34" charset="0"/>
            </a:endParaRPr>
          </a:p>
          <a:p>
            <a:pPr>
              <a:buFont typeface="Arial" panose="020B0604020202020204" pitchFamily="34" charset="0"/>
              <a:buChar char="•"/>
            </a:pPr>
            <a:endParaRPr lang="en-US" sz="1800" b="0" i="0" u="none" strike="noStrike" baseline="0" dirty="0">
              <a:solidFill>
                <a:srgbClr val="000000"/>
              </a:solidFill>
              <a:latin typeface="Calibri" panose="020F0502020204030204" pitchFamily="34" charset="0"/>
            </a:endParaRPr>
          </a:p>
          <a:p>
            <a:endParaRPr lang="en-US" sz="1800" b="0" i="0" u="none" strike="noStrike" baseline="0" dirty="0">
              <a:solidFill>
                <a:srgbClr val="000000"/>
              </a:solidFill>
              <a:latin typeface="Calibri" panose="020F0502020204030204" pitchFamily="34" charset="0"/>
            </a:endParaRPr>
          </a:p>
          <a:p>
            <a:endParaRPr lang="en-IN" dirty="0"/>
          </a:p>
        </p:txBody>
      </p:sp>
    </p:spTree>
    <p:extLst>
      <p:ext uri="{BB962C8B-B14F-4D97-AF65-F5344CB8AC3E}">
        <p14:creationId xmlns:p14="http://schemas.microsoft.com/office/powerpoint/2010/main" val="20314112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AEE35-3D46-46FC-92A0-8E53A71A65BB}"/>
              </a:ext>
            </a:extLst>
          </p:cNvPr>
          <p:cNvSpPr>
            <a:spLocks noGrp="1"/>
          </p:cNvSpPr>
          <p:nvPr>
            <p:ph type="title"/>
          </p:nvPr>
        </p:nvSpPr>
        <p:spPr>
          <a:xfrm>
            <a:off x="2135725" y="709835"/>
            <a:ext cx="8911687" cy="1280890"/>
          </a:xfrm>
        </p:spPr>
        <p:txBody>
          <a:bodyPr>
            <a:normAutofit/>
          </a:bodyPr>
          <a:lstStyle/>
          <a:p>
            <a:r>
              <a:rPr lang="en-US" sz="4800" b="1" dirty="0">
                <a:latin typeface="Adobe Caslon Pro" panose="0205050205050A020403" pitchFamily="18" charset="0"/>
              </a:rPr>
              <a:t>Existing System</a:t>
            </a:r>
            <a:endParaRPr lang="en-IN" sz="4800" b="1" dirty="0">
              <a:latin typeface="Adobe Caslon Pro" panose="0205050205050A020403" pitchFamily="18" charset="0"/>
            </a:endParaRPr>
          </a:p>
        </p:txBody>
      </p:sp>
      <p:sp>
        <p:nvSpPr>
          <p:cNvPr id="3" name="Content Placeholder 2">
            <a:extLst>
              <a:ext uri="{FF2B5EF4-FFF2-40B4-BE49-F238E27FC236}">
                <a16:creationId xmlns:a16="http://schemas.microsoft.com/office/drawing/2014/main" id="{62D14E1D-0F9B-4874-8DAE-7BC9D13A6D23}"/>
              </a:ext>
            </a:extLst>
          </p:cNvPr>
          <p:cNvSpPr>
            <a:spLocks noGrp="1"/>
          </p:cNvSpPr>
          <p:nvPr>
            <p:ph idx="1"/>
          </p:nvPr>
        </p:nvSpPr>
        <p:spPr>
          <a:xfrm>
            <a:off x="1722437" y="1466849"/>
            <a:ext cx="8915400" cy="4495801"/>
          </a:xfrm>
        </p:spPr>
        <p:txBody>
          <a:bodyPr>
            <a:normAutofit/>
          </a:bodyPr>
          <a:lstStyle/>
          <a:p>
            <a:pPr algn="l"/>
            <a:endParaRPr lang="en-IN" sz="1800" b="0" i="0" u="none" strike="noStrike" baseline="0" dirty="0">
              <a:solidFill>
                <a:srgbClr val="000000"/>
              </a:solidFill>
              <a:latin typeface="Calibri" panose="020F0502020204030204" pitchFamily="34" charset="0"/>
            </a:endParaRPr>
          </a:p>
          <a:p>
            <a:r>
              <a:rPr lang="en-IN" sz="2400" dirty="0">
                <a:effectLst/>
                <a:latin typeface="Calibri" panose="020F0502020204030204" pitchFamily="34" charset="0"/>
                <a:ea typeface="Carlito"/>
                <a:cs typeface="Calibri" panose="020F0502020204030204" pitchFamily="34" charset="0"/>
              </a:rPr>
              <a:t>These days, there are many COVID patients who are in need of food but on the other hand, a lot of food is being wasted in restaurants and households. Also, a lot of medicines is going unused in many households. </a:t>
            </a:r>
          </a:p>
          <a:p>
            <a:pPr algn="just"/>
            <a:r>
              <a:rPr lang="en-IN" sz="2400" dirty="0">
                <a:effectLst/>
                <a:latin typeface="Calibri" panose="020F0502020204030204" pitchFamily="34" charset="0"/>
                <a:ea typeface="Carlito"/>
                <a:cs typeface="Calibri" panose="020F0502020204030204" pitchFamily="34" charset="0"/>
              </a:rPr>
              <a:t>Although there are similar websites to donate excess </a:t>
            </a:r>
            <a:r>
              <a:rPr lang="en-IN" sz="2400" dirty="0">
                <a:latin typeface="Calibri" panose="020F0502020204030204" pitchFamily="34" charset="0"/>
                <a:ea typeface="Carlito"/>
                <a:cs typeface="Calibri" panose="020F0502020204030204" pitchFamily="34" charset="0"/>
              </a:rPr>
              <a:t>food</a:t>
            </a:r>
            <a:r>
              <a:rPr lang="en-IN" sz="2400" dirty="0">
                <a:effectLst/>
                <a:latin typeface="Calibri" panose="020F0502020204030204" pitchFamily="34" charset="0"/>
                <a:ea typeface="Carlito"/>
                <a:cs typeface="Calibri" panose="020F0502020204030204" pitchFamily="34" charset="0"/>
              </a:rPr>
              <a:t>, most of them don’t allow individuals to donate small amount of </a:t>
            </a:r>
            <a:r>
              <a:rPr lang="en-IN" sz="2400" dirty="0">
                <a:latin typeface="Calibri" panose="020F0502020204030204" pitchFamily="34" charset="0"/>
                <a:ea typeface="Carlito"/>
                <a:cs typeface="Calibri" panose="020F0502020204030204" pitchFamily="34" charset="0"/>
              </a:rPr>
              <a:t>food</a:t>
            </a:r>
            <a:r>
              <a:rPr lang="en-IN" sz="2400" dirty="0">
                <a:effectLst/>
                <a:latin typeface="Calibri" panose="020F0502020204030204" pitchFamily="34" charset="0"/>
                <a:ea typeface="Carlito"/>
                <a:cs typeface="Calibri" panose="020F0502020204030204" pitchFamily="34" charset="0"/>
              </a:rPr>
              <a:t>.</a:t>
            </a:r>
            <a:endParaRPr lang="en-IN" sz="2400" dirty="0">
              <a:latin typeface="Calibri" panose="020F0502020204030204" pitchFamily="34" charset="0"/>
              <a:ea typeface="Carlito"/>
              <a:cs typeface="Calibri" panose="020F0502020204030204" pitchFamily="34" charset="0"/>
            </a:endParaRPr>
          </a:p>
          <a:p>
            <a:pPr algn="just"/>
            <a:r>
              <a:rPr lang="en-IN" sz="2400" dirty="0">
                <a:effectLst/>
                <a:latin typeface="Calibri" panose="020F0502020204030204" pitchFamily="34" charset="0"/>
                <a:ea typeface="Carlito"/>
                <a:cs typeface="Calibri" panose="020F0502020204030204" pitchFamily="34" charset="0"/>
              </a:rPr>
              <a:t>Thus, our system provides solution to this problem by </a:t>
            </a:r>
            <a:r>
              <a:rPr lang="en-US" sz="2400" dirty="0">
                <a:effectLst/>
                <a:latin typeface="Calibri" panose="020F0502020204030204" pitchFamily="34" charset="0"/>
                <a:ea typeface="Carlito"/>
                <a:cs typeface="Calibri" panose="020F0502020204030204" pitchFamily="34" charset="0"/>
              </a:rPr>
              <a:t>encouraging small donations and help the needy.</a:t>
            </a:r>
            <a:endParaRPr lang="en-IN" sz="2400" dirty="0">
              <a:effectLst/>
              <a:latin typeface="Calibri" panose="020F0502020204030204" pitchFamily="34" charset="0"/>
              <a:ea typeface="Carlito"/>
              <a:cs typeface="Calibri" panose="020F0502020204030204" pitchFamily="34" charset="0"/>
            </a:endParaRPr>
          </a:p>
          <a:p>
            <a:endParaRPr lang="en-IN" dirty="0"/>
          </a:p>
        </p:txBody>
      </p:sp>
    </p:spTree>
    <p:extLst>
      <p:ext uri="{BB962C8B-B14F-4D97-AF65-F5344CB8AC3E}">
        <p14:creationId xmlns:p14="http://schemas.microsoft.com/office/powerpoint/2010/main" val="1493691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65B8C-8016-45FE-9C36-36E9CB3FBB92}"/>
              </a:ext>
            </a:extLst>
          </p:cNvPr>
          <p:cNvSpPr>
            <a:spLocks noGrp="1"/>
          </p:cNvSpPr>
          <p:nvPr>
            <p:ph type="title"/>
          </p:nvPr>
        </p:nvSpPr>
        <p:spPr>
          <a:xfrm>
            <a:off x="2183350" y="719360"/>
            <a:ext cx="8911687" cy="1280890"/>
          </a:xfrm>
        </p:spPr>
        <p:txBody>
          <a:bodyPr>
            <a:normAutofit/>
          </a:bodyPr>
          <a:lstStyle/>
          <a:p>
            <a:r>
              <a:rPr lang="en-US" sz="4800" b="1" dirty="0">
                <a:latin typeface="Adobe Caslon Pro" panose="0205050205050A020403" pitchFamily="18" charset="0"/>
              </a:rPr>
              <a:t>Proposed System</a:t>
            </a:r>
            <a:endParaRPr lang="en-IN" sz="4800" b="1" dirty="0">
              <a:latin typeface="Adobe Caslon Pro" panose="0205050205050A020403" pitchFamily="18" charset="0"/>
            </a:endParaRPr>
          </a:p>
        </p:txBody>
      </p:sp>
      <p:sp>
        <p:nvSpPr>
          <p:cNvPr id="3" name="Content Placeholder 2">
            <a:extLst>
              <a:ext uri="{FF2B5EF4-FFF2-40B4-BE49-F238E27FC236}">
                <a16:creationId xmlns:a16="http://schemas.microsoft.com/office/drawing/2014/main" id="{06E4727C-7397-48B3-8BE1-A1E6AC154B2F}"/>
              </a:ext>
            </a:extLst>
          </p:cNvPr>
          <p:cNvSpPr>
            <a:spLocks noGrp="1"/>
          </p:cNvSpPr>
          <p:nvPr>
            <p:ph idx="1"/>
          </p:nvPr>
        </p:nvSpPr>
        <p:spPr>
          <a:xfrm>
            <a:off x="1931987" y="1724025"/>
            <a:ext cx="8915400" cy="4676775"/>
          </a:xfrm>
        </p:spPr>
        <p:txBody>
          <a:bodyPr>
            <a:normAutofit/>
          </a:bodyPr>
          <a:lstStyle/>
          <a:p>
            <a:pPr indent="457200" algn="just"/>
            <a:r>
              <a:rPr lang="en-US" sz="2400" dirty="0">
                <a:effectLst/>
                <a:latin typeface="Calibri" panose="020F0502020204030204" pitchFamily="34" charset="0"/>
                <a:ea typeface="Carlito"/>
                <a:cs typeface="Calibri" panose="020F0502020204030204" pitchFamily="34" charset="0"/>
              </a:rPr>
              <a:t>This project </a:t>
            </a:r>
            <a:r>
              <a:rPr lang="en-IN" sz="2400" dirty="0">
                <a:effectLst/>
                <a:latin typeface="Calibri" panose="020F0502020204030204" pitchFamily="34" charset="0"/>
                <a:ea typeface="Carlito"/>
                <a:cs typeface="Calibri" panose="020F0502020204030204" pitchFamily="34" charset="0"/>
              </a:rPr>
              <a:t>basically</a:t>
            </a:r>
            <a:r>
              <a:rPr lang="en-US" sz="2400" dirty="0">
                <a:effectLst/>
                <a:latin typeface="Calibri" panose="020F0502020204030204" pitchFamily="34" charset="0"/>
                <a:ea typeface="Carlito"/>
                <a:cs typeface="Calibri" panose="020F0502020204030204" pitchFamily="34" charset="0"/>
              </a:rPr>
              <a:t> aims to donate excess food and the medicines which are unused.</a:t>
            </a:r>
          </a:p>
          <a:p>
            <a:pPr indent="457200" algn="just"/>
            <a:r>
              <a:rPr lang="en-IN" sz="2400" dirty="0">
                <a:effectLst/>
                <a:latin typeface="Calibri" panose="020F0502020204030204" pitchFamily="34" charset="0"/>
                <a:ea typeface="Carlito"/>
                <a:cs typeface="Calibri" panose="020F0502020204030204" pitchFamily="34" charset="0"/>
              </a:rPr>
              <a:t>This application connects the people who have excess food and who are in need of food. </a:t>
            </a:r>
            <a:r>
              <a:rPr lang="en-US" sz="2400" dirty="0">
                <a:effectLst/>
                <a:latin typeface="Calibri" panose="020F0502020204030204" pitchFamily="34" charset="0"/>
                <a:ea typeface="Carlito"/>
                <a:cs typeface="Calibri" panose="020F0502020204030204" pitchFamily="34" charset="0"/>
              </a:rPr>
              <a:t>Then the unused medicine can be donated to NGO for further utilization by a needy person. </a:t>
            </a:r>
          </a:p>
          <a:p>
            <a:pPr indent="457200" algn="just"/>
            <a:r>
              <a:rPr lang="en-US" sz="2400" dirty="0">
                <a:effectLst/>
                <a:latin typeface="Calibri" panose="020F0502020204030204" pitchFamily="34" charset="0"/>
                <a:ea typeface="Carlito"/>
                <a:cs typeface="Calibri" panose="020F0502020204030204" pitchFamily="34" charset="0"/>
              </a:rPr>
              <a:t>It overcomes the rejection of small contribution of food and medicines, we collect all amounts of food from any individual. </a:t>
            </a:r>
          </a:p>
          <a:p>
            <a:pPr indent="457200" algn="just"/>
            <a:r>
              <a:rPr lang="en-US" sz="2400" dirty="0">
                <a:effectLst/>
                <a:latin typeface="Calibri" panose="020F0502020204030204" pitchFamily="34" charset="0"/>
                <a:ea typeface="Carlito"/>
                <a:cs typeface="Calibri" panose="020F0502020204030204" pitchFamily="34" charset="0"/>
              </a:rPr>
              <a:t>It also contains delivery facility by the available volunteers, in the cases where donor and recipient are not able to contact each other.</a:t>
            </a:r>
            <a:endParaRPr lang="en-IN" sz="2400" dirty="0">
              <a:effectLst/>
              <a:latin typeface="Calibri" panose="020F0502020204030204" pitchFamily="34" charset="0"/>
              <a:ea typeface="Carlito"/>
              <a:cs typeface="Calibri" panose="020F0502020204030204" pitchFamily="34" charset="0"/>
            </a:endParaRPr>
          </a:p>
          <a:p>
            <a:endParaRPr lang="en-IN" dirty="0"/>
          </a:p>
        </p:txBody>
      </p:sp>
    </p:spTree>
    <p:extLst>
      <p:ext uri="{BB962C8B-B14F-4D97-AF65-F5344CB8AC3E}">
        <p14:creationId xmlns:p14="http://schemas.microsoft.com/office/powerpoint/2010/main" val="1882044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DA0ED-2824-4D5F-8DBD-70FC83A73186}"/>
              </a:ext>
            </a:extLst>
          </p:cNvPr>
          <p:cNvSpPr>
            <a:spLocks noGrp="1"/>
          </p:cNvSpPr>
          <p:nvPr>
            <p:ph type="title"/>
          </p:nvPr>
        </p:nvSpPr>
        <p:spPr>
          <a:xfrm>
            <a:off x="2154775" y="671735"/>
            <a:ext cx="8911687" cy="1280890"/>
          </a:xfrm>
        </p:spPr>
        <p:txBody>
          <a:bodyPr>
            <a:normAutofit/>
          </a:bodyPr>
          <a:lstStyle/>
          <a:p>
            <a:r>
              <a:rPr lang="en-US" sz="4800" b="1" dirty="0">
                <a:latin typeface="Adobe Caslon Pro" panose="0205050205050A020403" pitchFamily="18" charset="0"/>
              </a:rPr>
              <a:t>Proposed System</a:t>
            </a:r>
            <a:endParaRPr lang="en-IN" sz="4800" dirty="0"/>
          </a:p>
        </p:txBody>
      </p:sp>
      <p:sp>
        <p:nvSpPr>
          <p:cNvPr id="3" name="Content Placeholder 2">
            <a:extLst>
              <a:ext uri="{FF2B5EF4-FFF2-40B4-BE49-F238E27FC236}">
                <a16:creationId xmlns:a16="http://schemas.microsoft.com/office/drawing/2014/main" id="{64871918-03C6-422C-9FD0-DA18A97364E5}"/>
              </a:ext>
            </a:extLst>
          </p:cNvPr>
          <p:cNvSpPr>
            <a:spLocks noGrp="1"/>
          </p:cNvSpPr>
          <p:nvPr>
            <p:ph idx="1"/>
          </p:nvPr>
        </p:nvSpPr>
        <p:spPr>
          <a:xfrm>
            <a:off x="1922462" y="1466850"/>
            <a:ext cx="8915400" cy="4991099"/>
          </a:xfrm>
        </p:spPr>
        <p:txBody>
          <a:bodyPr>
            <a:normAutofit/>
          </a:bodyPr>
          <a:lstStyle/>
          <a:p>
            <a:pPr indent="0" algn="just">
              <a:buNone/>
            </a:pPr>
            <a:r>
              <a:rPr lang="en-US" sz="2400" dirty="0">
                <a:effectLst/>
                <a:latin typeface="Calibri" panose="020F0502020204030204" pitchFamily="34" charset="0"/>
                <a:ea typeface="Carlito"/>
                <a:cs typeface="Calibri" panose="020F0502020204030204" pitchFamily="34" charset="0"/>
              </a:rPr>
              <a:t>In user interface, there will be 3 roles:</a:t>
            </a:r>
          </a:p>
          <a:p>
            <a:pPr indent="457200" algn="just"/>
            <a:r>
              <a:rPr lang="en-IN" sz="2400" b="1" dirty="0">
                <a:effectLst/>
                <a:latin typeface="Calibri" panose="020F0502020204030204" pitchFamily="34" charset="0"/>
                <a:ea typeface="Carlito"/>
                <a:cs typeface="Calibri" panose="020F0502020204030204" pitchFamily="34" charset="0"/>
              </a:rPr>
              <a:t>Donor:</a:t>
            </a:r>
            <a:r>
              <a:rPr lang="en-IN" sz="2400" dirty="0">
                <a:effectLst/>
                <a:latin typeface="Calibri" panose="020F0502020204030204" pitchFamily="34" charset="0"/>
                <a:ea typeface="Carlito"/>
                <a:cs typeface="Calibri" panose="020F0502020204030204" pitchFamily="34" charset="0"/>
              </a:rPr>
              <a:t> one who has food/medicines can post it in our website</a:t>
            </a:r>
            <a:r>
              <a:rPr lang="en-IN" sz="2400" dirty="0">
                <a:latin typeface="Calibri" panose="020F0502020204030204" pitchFamily="34" charset="0"/>
                <a:ea typeface="Carlito"/>
                <a:cs typeface="Calibri" panose="020F0502020204030204" pitchFamily="34" charset="0"/>
              </a:rPr>
              <a:t> by providing essential details.</a:t>
            </a:r>
            <a:r>
              <a:rPr lang="en-IN" sz="2400" dirty="0">
                <a:effectLst/>
                <a:latin typeface="Calibri" panose="020F0502020204030204" pitchFamily="34" charset="0"/>
                <a:ea typeface="Carlito"/>
                <a:cs typeface="Calibri" panose="020F0502020204030204" pitchFamily="34" charset="0"/>
              </a:rPr>
              <a:t> </a:t>
            </a:r>
          </a:p>
          <a:p>
            <a:pPr indent="457200" algn="just"/>
            <a:r>
              <a:rPr lang="en-IN" sz="2400" b="1" dirty="0">
                <a:effectLst/>
                <a:latin typeface="Calibri" panose="020F0502020204030204" pitchFamily="34" charset="0"/>
                <a:ea typeface="Carlito"/>
                <a:cs typeface="Calibri" panose="020F0502020204030204" pitchFamily="34" charset="0"/>
              </a:rPr>
              <a:t>Recipient:</a:t>
            </a:r>
            <a:r>
              <a:rPr lang="en-IN" sz="2400" dirty="0">
                <a:effectLst/>
                <a:latin typeface="Calibri" panose="020F0502020204030204" pitchFamily="34" charset="0"/>
                <a:ea typeface="Carlito"/>
                <a:cs typeface="Calibri" panose="020F0502020204030204" pitchFamily="34" charset="0"/>
              </a:rPr>
              <a:t>  the individuals/organizations who are in need of food can see the posts posted by donors and </a:t>
            </a:r>
            <a:r>
              <a:rPr lang="en-IN" sz="2400" dirty="0">
                <a:latin typeface="Calibri" panose="020F0502020204030204" pitchFamily="34" charset="0"/>
                <a:ea typeface="Carlito"/>
                <a:cs typeface="Calibri" panose="020F0502020204030204" pitchFamily="34" charset="0"/>
              </a:rPr>
              <a:t>apply for</a:t>
            </a:r>
            <a:r>
              <a:rPr lang="en-IN" sz="2400" dirty="0">
                <a:effectLst/>
                <a:latin typeface="Calibri" panose="020F0502020204030204" pitchFamily="34" charset="0"/>
                <a:ea typeface="Carlito"/>
                <a:cs typeface="Calibri" panose="020F0502020204030204" pitchFamily="34" charset="0"/>
              </a:rPr>
              <a:t> any one of them. </a:t>
            </a:r>
          </a:p>
          <a:p>
            <a:pPr indent="457200" algn="just"/>
            <a:r>
              <a:rPr lang="en-IN" sz="2400" b="1" dirty="0">
                <a:effectLst/>
                <a:latin typeface="Calibri" panose="020F0502020204030204" pitchFamily="34" charset="0"/>
                <a:ea typeface="Carlito"/>
                <a:cs typeface="Calibri" panose="020F0502020204030204" pitchFamily="34" charset="0"/>
              </a:rPr>
              <a:t>Volunteer</a:t>
            </a:r>
            <a:r>
              <a:rPr lang="en-IN" sz="2400" dirty="0">
                <a:effectLst/>
                <a:latin typeface="Calibri" panose="020F0502020204030204" pitchFamily="34" charset="0"/>
                <a:ea typeface="Carlito"/>
                <a:cs typeface="Calibri" panose="020F0502020204030204" pitchFamily="34" charset="0"/>
              </a:rPr>
              <a:t>: When neither the donor nor the recipient can contact each other, volunteers can take up this work by registering themselves. They are also responsible for collecting medicines and each week those unused medicines will be given to NGO registered prior.</a:t>
            </a:r>
          </a:p>
          <a:p>
            <a:pPr marL="0" indent="0" algn="l">
              <a:buNone/>
            </a:pPr>
            <a:endParaRPr lang="en-US" sz="2900" dirty="0">
              <a:solidFill>
                <a:srgbClr val="000000"/>
              </a:solidFill>
              <a:latin typeface="Calibri" panose="020F0502020204030204" pitchFamily="34" charset="0"/>
              <a:cs typeface="Calibri" panose="020F0502020204030204" pitchFamily="34" charset="0"/>
            </a:endParaRPr>
          </a:p>
          <a:p>
            <a:pPr algn="l"/>
            <a:endParaRPr lang="en-US" dirty="0">
              <a:solidFill>
                <a:srgbClr val="000000"/>
              </a:solidFill>
              <a:latin typeface="ff13"/>
            </a:endParaRPr>
          </a:p>
          <a:p>
            <a:pPr algn="l"/>
            <a:endParaRPr lang="en-US" dirty="0">
              <a:solidFill>
                <a:srgbClr val="000000"/>
              </a:solidFill>
              <a:latin typeface="ff13"/>
            </a:endParaRPr>
          </a:p>
          <a:p>
            <a:pPr algn="l"/>
            <a:endParaRPr lang="en-US" dirty="0">
              <a:solidFill>
                <a:srgbClr val="000000"/>
              </a:solidFill>
              <a:latin typeface="ff13"/>
            </a:endParaRPr>
          </a:p>
          <a:p>
            <a:pPr algn="l"/>
            <a:endParaRPr lang="en-US" dirty="0">
              <a:solidFill>
                <a:srgbClr val="000000"/>
              </a:solidFill>
              <a:latin typeface="ff13"/>
            </a:endParaRPr>
          </a:p>
          <a:p>
            <a:pPr algn="l"/>
            <a:endParaRPr lang="en-US" dirty="0">
              <a:solidFill>
                <a:srgbClr val="000000"/>
              </a:solidFill>
              <a:latin typeface="ff13"/>
            </a:endParaRPr>
          </a:p>
          <a:p>
            <a:pPr algn="l"/>
            <a:endParaRPr lang="en-US" b="0" i="0" dirty="0">
              <a:solidFill>
                <a:srgbClr val="000000"/>
              </a:solidFill>
              <a:effectLst/>
              <a:latin typeface="Source Sans Pro" panose="020B0503030403020204" pitchFamily="34" charset="0"/>
            </a:endParaRPr>
          </a:p>
          <a:p>
            <a:pPr marL="0" indent="0">
              <a:buNone/>
            </a:pPr>
            <a:endParaRPr lang="en-IN" dirty="0"/>
          </a:p>
        </p:txBody>
      </p:sp>
    </p:spTree>
    <p:extLst>
      <p:ext uri="{BB962C8B-B14F-4D97-AF65-F5344CB8AC3E}">
        <p14:creationId xmlns:p14="http://schemas.microsoft.com/office/powerpoint/2010/main" val="3368007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99721-767B-43AA-BC4D-35951429B489}"/>
              </a:ext>
            </a:extLst>
          </p:cNvPr>
          <p:cNvSpPr>
            <a:spLocks noGrp="1"/>
          </p:cNvSpPr>
          <p:nvPr>
            <p:ph type="title"/>
          </p:nvPr>
        </p:nvSpPr>
        <p:spPr/>
        <p:txBody>
          <a:bodyPr>
            <a:normAutofit/>
          </a:bodyPr>
          <a:lstStyle/>
          <a:p>
            <a:r>
              <a:rPr lang="en-US" sz="4800" b="1" dirty="0">
                <a:latin typeface="Adobe Caslon Pro" panose="0205050205050A020403" pitchFamily="18" charset="0"/>
              </a:rPr>
              <a:t>Technologies Used</a:t>
            </a:r>
            <a:endParaRPr lang="en-IN" sz="4800" dirty="0"/>
          </a:p>
        </p:txBody>
      </p:sp>
      <p:sp>
        <p:nvSpPr>
          <p:cNvPr id="3" name="Content Placeholder 2">
            <a:extLst>
              <a:ext uri="{FF2B5EF4-FFF2-40B4-BE49-F238E27FC236}">
                <a16:creationId xmlns:a16="http://schemas.microsoft.com/office/drawing/2014/main" id="{F40C5383-1F24-49FD-99DF-82A4ECA50D67}"/>
              </a:ext>
            </a:extLst>
          </p:cNvPr>
          <p:cNvSpPr>
            <a:spLocks noGrp="1"/>
          </p:cNvSpPr>
          <p:nvPr>
            <p:ph idx="1"/>
          </p:nvPr>
        </p:nvSpPr>
        <p:spPr/>
        <p:txBody>
          <a:bodyPr>
            <a:normAutofit/>
          </a:bodyPr>
          <a:lstStyle/>
          <a:p>
            <a:r>
              <a:rPr lang="en-US" sz="2400" dirty="0">
                <a:latin typeface="Calibri" panose="020F0502020204030204" pitchFamily="34" charset="0"/>
                <a:cs typeface="Calibri" panose="020F0502020204030204" pitchFamily="34" charset="0"/>
              </a:rPr>
              <a:t>Front End: HTML, CSS, JavaScript, Bootstrap</a:t>
            </a:r>
          </a:p>
          <a:p>
            <a:r>
              <a:rPr lang="en-US" sz="2400" dirty="0">
                <a:latin typeface="Calibri" panose="020F0502020204030204" pitchFamily="34" charset="0"/>
                <a:cs typeface="Calibri" panose="020F0502020204030204" pitchFamily="34" charset="0"/>
              </a:rPr>
              <a:t>Backend: NodeJS, Express JS, MongoDB database</a:t>
            </a:r>
          </a:p>
          <a:p>
            <a:r>
              <a:rPr lang="en-US" sz="2400" dirty="0">
                <a:latin typeface="Calibri" panose="020F0502020204030204" pitchFamily="34" charset="0"/>
                <a:cs typeface="Calibri" panose="020F0502020204030204" pitchFamily="34" charset="0"/>
              </a:rPr>
              <a:t>IDE: Visual Studio Code</a:t>
            </a:r>
            <a:endParaRPr lang="en-IN"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00931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42FB814-9DCA-47E5-BD99-6B92D681E229}"/>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16632566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31EB81-8258-4581-802B-B3E165540E3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192000" cy="6858000"/>
          </a:xfrm>
          <a:prstGeom prst="rect">
            <a:avLst/>
          </a:prstGeom>
          <a:noFill/>
          <a:ln>
            <a:noFill/>
          </a:ln>
        </p:spPr>
      </p:pic>
    </p:spTree>
    <p:extLst>
      <p:ext uri="{BB962C8B-B14F-4D97-AF65-F5344CB8AC3E}">
        <p14:creationId xmlns:p14="http://schemas.microsoft.com/office/powerpoint/2010/main" val="102407588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576</TotalTime>
  <Words>629</Words>
  <Application>Microsoft Office PowerPoint</Application>
  <PresentationFormat>Widescreen</PresentationFormat>
  <Paragraphs>51</Paragraphs>
  <Slides>19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Adobe Caslon Pro</vt:lpstr>
      <vt:lpstr>Arial</vt:lpstr>
      <vt:lpstr>Calibri</vt:lpstr>
      <vt:lpstr>Century Gothic</vt:lpstr>
      <vt:lpstr>Chaparral Pro Light</vt:lpstr>
      <vt:lpstr>ff13</vt:lpstr>
      <vt:lpstr>Source Sans Pro</vt:lpstr>
      <vt:lpstr>Wingdings 3</vt:lpstr>
      <vt:lpstr>Wisp</vt:lpstr>
      <vt:lpstr>SPREAD SMILES</vt:lpstr>
      <vt:lpstr>Agenda</vt:lpstr>
      <vt:lpstr>Introduction</vt:lpstr>
      <vt:lpstr>Existing System</vt:lpstr>
      <vt:lpstr>Proposed System</vt:lpstr>
      <vt:lpstr>Proposed System</vt:lpstr>
      <vt:lpstr>Technologies Used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SPORTSPOT</dc:title>
  <dc:creator>SUSHMITHA C G</dc:creator>
  <cp:lastModifiedBy>SUSHMITHA C G</cp:lastModifiedBy>
  <cp:revision>59</cp:revision>
  <dcterms:created xsi:type="dcterms:W3CDTF">2020-11-24T08:26:33Z</dcterms:created>
  <dcterms:modified xsi:type="dcterms:W3CDTF">2021-07-17T05:29:56Z</dcterms:modified>
</cp:coreProperties>
</file>

<file path=docProps/thumbnail.jpeg>
</file>